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2" r:id="rId1"/>
  </p:sldMasterIdLst>
  <p:sldIdLst>
    <p:sldId id="273" r:id="rId2"/>
    <p:sldId id="276" r:id="rId3"/>
    <p:sldId id="277" r:id="rId4"/>
    <p:sldId id="281" r:id="rId5"/>
    <p:sldId id="279" r:id="rId6"/>
    <p:sldId id="261" r:id="rId7"/>
    <p:sldId id="264" r:id="rId8"/>
    <p:sldId id="282" r:id="rId9"/>
    <p:sldId id="283" r:id="rId10"/>
    <p:sldId id="266" r:id="rId11"/>
    <p:sldId id="267" r:id="rId12"/>
    <p:sldId id="268" r:id="rId13"/>
    <p:sldId id="272" r:id="rId14"/>
    <p:sldId id="274" r:id="rId15"/>
    <p:sldId id="275" r:id="rId16"/>
    <p:sldId id="284" r:id="rId17"/>
    <p:sldId id="285" r:id="rId18"/>
    <p:sldId id="28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500AFE-7D83-6675-CF7F-F33612DA3C6D}" v="214" dt="2023-04-18T03:49:51.570"/>
    <p1510:client id="{F29A754E-BEE6-441B-BFE0-529BFB646A42}" v="100" dt="2023-04-18T16:22:35.7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p:scale>
          <a:sx n="58" d="100"/>
          <a:sy n="58" d="100"/>
        </p:scale>
        <p:origin x="800" y="4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4/16/2023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3489031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081404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1100991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33711796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2200399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4/16/2023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9678522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4/16/2023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9694739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4/16/2023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1591629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4/16/2023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159697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4509A250-FF31-4206-8172-F9D3106AACB1}" type="datetimeFigureOut">
              <a:rPr lang="en-US" dirty="0"/>
              <a:t>4/16/2023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824614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4/16/2023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710713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96027F-7875-4030-9381-8BD8C4F21935}" type="datetimeFigureOut">
              <a:rPr lang="en-US" dirty="0"/>
              <a:t>4/16/2023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4105688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96027F-7875-4030-9381-8BD8C4F21935}" type="datetimeFigureOut">
              <a:rPr lang="en-US" dirty="0"/>
              <a:t>4/16/2023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093298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4/16/2023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867735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4/16/2023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599092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4/16/2023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4642053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46988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4/16/2023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a:p>
        </p:txBody>
      </p:sp>
    </p:spTree>
    <p:extLst>
      <p:ext uri="{BB962C8B-B14F-4D97-AF65-F5344CB8AC3E}">
        <p14:creationId xmlns:p14="http://schemas.microsoft.com/office/powerpoint/2010/main" val="3241516736"/>
      </p:ext>
    </p:extLst>
  </p:cSld>
  <p:clrMap bg1="dk1" tx1="lt1" bg2="dk2"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9A0EB4-8A54-2EDD-4245-4F8F2F9EB9AD}"/>
              </a:ext>
            </a:extLst>
          </p:cNvPr>
          <p:cNvSpPr txBox="1"/>
          <p:nvPr/>
        </p:nvSpPr>
        <p:spPr>
          <a:xfrm>
            <a:off x="274101" y="1184115"/>
            <a:ext cx="1171177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800" dirty="0"/>
              <a:t>Implementation of Kafka: Flight Alert</a:t>
            </a:r>
          </a:p>
        </p:txBody>
      </p:sp>
      <p:sp>
        <p:nvSpPr>
          <p:cNvPr id="3" name="TextBox 2">
            <a:extLst>
              <a:ext uri="{FF2B5EF4-FFF2-40B4-BE49-F238E27FC236}">
                <a16:creationId xmlns:a16="http://schemas.microsoft.com/office/drawing/2014/main" id="{FA5ABA20-199C-271A-3F5A-B1D2AC61BEB8}"/>
              </a:ext>
            </a:extLst>
          </p:cNvPr>
          <p:cNvSpPr txBox="1"/>
          <p:nvPr/>
        </p:nvSpPr>
        <p:spPr>
          <a:xfrm>
            <a:off x="6101482" y="3497525"/>
            <a:ext cx="5599329"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                     </a:t>
            </a:r>
            <a:r>
              <a:rPr lang="en-GB" sz="2800" dirty="0"/>
              <a:t>By</a:t>
            </a:r>
            <a:br>
              <a:rPr lang="en-GB" sz="2800" dirty="0"/>
            </a:br>
            <a:r>
              <a:rPr lang="en-GB" sz="2800" dirty="0"/>
              <a:t>    Likhitha </a:t>
            </a:r>
            <a:r>
              <a:rPr lang="en-GB" sz="2800" dirty="0" err="1"/>
              <a:t>Javvaji</a:t>
            </a:r>
            <a:br>
              <a:rPr lang="en-GB" sz="2800" dirty="0"/>
            </a:br>
            <a:r>
              <a:rPr lang="en-GB" sz="2800" dirty="0"/>
              <a:t>    Naveen Reddy Narayana</a:t>
            </a:r>
          </a:p>
        </p:txBody>
      </p:sp>
    </p:spTree>
    <p:extLst>
      <p:ext uri="{BB962C8B-B14F-4D97-AF65-F5344CB8AC3E}">
        <p14:creationId xmlns:p14="http://schemas.microsoft.com/office/powerpoint/2010/main" val="4137871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7FAA4-B2F8-70A4-450A-840B4A1727DA}"/>
              </a:ext>
            </a:extLst>
          </p:cNvPr>
          <p:cNvSpPr>
            <a:spLocks noGrp="1"/>
          </p:cNvSpPr>
          <p:nvPr>
            <p:ph type="title"/>
          </p:nvPr>
        </p:nvSpPr>
        <p:spPr/>
        <p:txBody>
          <a:bodyPr/>
          <a:lstStyle/>
          <a:p>
            <a:pPr algn="ctr"/>
            <a:r>
              <a:rPr lang="en-US" dirty="0"/>
              <a:t>           Zookeeper Initialization</a:t>
            </a:r>
            <a:endParaRPr lang="en-US"/>
          </a:p>
        </p:txBody>
      </p:sp>
      <p:pic>
        <p:nvPicPr>
          <p:cNvPr id="4" name="Picture 4" descr="Text&#10;&#10;Description automatically generated">
            <a:extLst>
              <a:ext uri="{FF2B5EF4-FFF2-40B4-BE49-F238E27FC236}">
                <a16:creationId xmlns:a16="http://schemas.microsoft.com/office/drawing/2014/main" id="{BD7FCDAE-032C-223B-DFC1-60AC6DB0066D}"/>
              </a:ext>
            </a:extLst>
          </p:cNvPr>
          <p:cNvPicPr>
            <a:picLocks noGrp="1" noChangeAspect="1"/>
          </p:cNvPicPr>
          <p:nvPr>
            <p:ph idx="1"/>
          </p:nvPr>
        </p:nvPicPr>
        <p:blipFill>
          <a:blip r:embed="rId2"/>
          <a:stretch>
            <a:fillRect/>
          </a:stretch>
        </p:blipFill>
        <p:spPr>
          <a:xfrm>
            <a:off x="977097" y="1309316"/>
            <a:ext cx="10500701" cy="5321900"/>
          </a:xfrm>
        </p:spPr>
      </p:pic>
    </p:spTree>
    <p:extLst>
      <p:ext uri="{BB962C8B-B14F-4D97-AF65-F5344CB8AC3E}">
        <p14:creationId xmlns:p14="http://schemas.microsoft.com/office/powerpoint/2010/main" val="1296299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99E7D-0988-859F-D8A4-5549659BE374}"/>
              </a:ext>
            </a:extLst>
          </p:cNvPr>
          <p:cNvSpPr>
            <a:spLocks noGrp="1"/>
          </p:cNvSpPr>
          <p:nvPr>
            <p:ph type="title"/>
          </p:nvPr>
        </p:nvSpPr>
        <p:spPr>
          <a:xfrm>
            <a:off x="291005" y="452718"/>
            <a:ext cx="9752431" cy="1400530"/>
          </a:xfrm>
        </p:spPr>
        <p:txBody>
          <a:bodyPr/>
          <a:lstStyle/>
          <a:p>
            <a:pPr algn="ctr"/>
            <a:r>
              <a:rPr lang="en-US" dirty="0"/>
              <a:t>Kafka Server Initialization</a:t>
            </a:r>
          </a:p>
        </p:txBody>
      </p:sp>
      <p:pic>
        <p:nvPicPr>
          <p:cNvPr id="4" name="Picture 4" descr="Text&#10;&#10;Description automatically generated">
            <a:extLst>
              <a:ext uri="{FF2B5EF4-FFF2-40B4-BE49-F238E27FC236}">
                <a16:creationId xmlns:a16="http://schemas.microsoft.com/office/drawing/2014/main" id="{80EF08B3-92A9-E82C-F857-DE6A7A5DCF0F}"/>
              </a:ext>
            </a:extLst>
          </p:cNvPr>
          <p:cNvPicPr>
            <a:picLocks noGrp="1" noChangeAspect="1"/>
          </p:cNvPicPr>
          <p:nvPr>
            <p:ph idx="1"/>
          </p:nvPr>
        </p:nvPicPr>
        <p:blipFill>
          <a:blip r:embed="rId2"/>
          <a:stretch>
            <a:fillRect/>
          </a:stretch>
        </p:blipFill>
        <p:spPr>
          <a:xfrm>
            <a:off x="1040923" y="1344586"/>
            <a:ext cx="9956077" cy="5231208"/>
          </a:xfrm>
        </p:spPr>
      </p:pic>
    </p:spTree>
    <p:extLst>
      <p:ext uri="{BB962C8B-B14F-4D97-AF65-F5344CB8AC3E}">
        <p14:creationId xmlns:p14="http://schemas.microsoft.com/office/powerpoint/2010/main" val="354324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52945-D346-35D2-D1CB-F31B8611F459}"/>
              </a:ext>
            </a:extLst>
          </p:cNvPr>
          <p:cNvSpPr>
            <a:spLocks noGrp="1"/>
          </p:cNvSpPr>
          <p:nvPr>
            <p:ph type="title"/>
          </p:nvPr>
        </p:nvSpPr>
        <p:spPr/>
        <p:txBody>
          <a:bodyPr/>
          <a:lstStyle/>
          <a:p>
            <a:pPr algn="ctr"/>
            <a:r>
              <a:rPr lang="en-US" dirty="0"/>
              <a:t>Kafka Server Log </a:t>
            </a:r>
            <a:endParaRPr lang="en-US"/>
          </a:p>
        </p:txBody>
      </p:sp>
      <p:pic>
        <p:nvPicPr>
          <p:cNvPr id="4" name="Picture 4">
            <a:extLst>
              <a:ext uri="{FF2B5EF4-FFF2-40B4-BE49-F238E27FC236}">
                <a16:creationId xmlns:a16="http://schemas.microsoft.com/office/drawing/2014/main" id="{A3B24AB5-42DB-DFE0-A8FF-A7361250C31D}"/>
              </a:ext>
            </a:extLst>
          </p:cNvPr>
          <p:cNvPicPr>
            <a:picLocks noGrp="1" noChangeAspect="1"/>
          </p:cNvPicPr>
          <p:nvPr>
            <p:ph idx="1"/>
          </p:nvPr>
        </p:nvPicPr>
        <p:blipFill>
          <a:blip r:embed="rId2"/>
          <a:stretch>
            <a:fillRect/>
          </a:stretch>
        </p:blipFill>
        <p:spPr>
          <a:xfrm>
            <a:off x="1205882" y="1485827"/>
            <a:ext cx="9513135" cy="5197573"/>
          </a:xfrm>
        </p:spPr>
      </p:pic>
    </p:spTree>
    <p:extLst>
      <p:ext uri="{BB962C8B-B14F-4D97-AF65-F5344CB8AC3E}">
        <p14:creationId xmlns:p14="http://schemas.microsoft.com/office/powerpoint/2010/main" val="1359603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1B8F6-7747-8F97-2F66-34A904B2658F}"/>
              </a:ext>
            </a:extLst>
          </p:cNvPr>
          <p:cNvSpPr>
            <a:spLocks noGrp="1"/>
          </p:cNvSpPr>
          <p:nvPr>
            <p:ph type="title"/>
          </p:nvPr>
        </p:nvSpPr>
        <p:spPr>
          <a:xfrm>
            <a:off x="455611" y="452718"/>
            <a:ext cx="10191570" cy="1400530"/>
          </a:xfrm>
        </p:spPr>
        <p:txBody>
          <a:bodyPr/>
          <a:lstStyle/>
          <a:p>
            <a:r>
              <a:rPr lang="en-US" dirty="0"/>
              <a:t>Output in the Kafka Producer console</a:t>
            </a:r>
            <a:endParaRPr lang="en-US"/>
          </a:p>
        </p:txBody>
      </p:sp>
      <p:pic>
        <p:nvPicPr>
          <p:cNvPr id="4" name="Picture 4" descr="Text&#10;&#10;Description automatically generated">
            <a:extLst>
              <a:ext uri="{FF2B5EF4-FFF2-40B4-BE49-F238E27FC236}">
                <a16:creationId xmlns:a16="http://schemas.microsoft.com/office/drawing/2014/main" id="{21B26CA3-E825-146F-F5F2-F13E756A9D6F}"/>
              </a:ext>
            </a:extLst>
          </p:cNvPr>
          <p:cNvPicPr>
            <a:picLocks noGrp="1" noChangeAspect="1"/>
          </p:cNvPicPr>
          <p:nvPr>
            <p:ph idx="1"/>
          </p:nvPr>
        </p:nvPicPr>
        <p:blipFill>
          <a:blip r:embed="rId2"/>
          <a:stretch>
            <a:fillRect/>
          </a:stretch>
        </p:blipFill>
        <p:spPr>
          <a:xfrm>
            <a:off x="612532" y="1390310"/>
            <a:ext cx="11071100" cy="5156262"/>
          </a:xfrm>
        </p:spPr>
      </p:pic>
    </p:spTree>
    <p:extLst>
      <p:ext uri="{BB962C8B-B14F-4D97-AF65-F5344CB8AC3E}">
        <p14:creationId xmlns:p14="http://schemas.microsoft.com/office/powerpoint/2010/main" val="3636803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DA27A-893E-A402-BC76-DD12FD6DC8D1}"/>
              </a:ext>
            </a:extLst>
          </p:cNvPr>
          <p:cNvSpPr>
            <a:spLocks noGrp="1"/>
          </p:cNvSpPr>
          <p:nvPr>
            <p:ph type="title"/>
          </p:nvPr>
        </p:nvSpPr>
        <p:spPr>
          <a:xfrm>
            <a:off x="317626" y="629266"/>
            <a:ext cx="9583458" cy="1223983"/>
          </a:xfrm>
        </p:spPr>
        <p:txBody>
          <a:bodyPr>
            <a:normAutofit/>
          </a:bodyPr>
          <a:lstStyle/>
          <a:p>
            <a:pPr>
              <a:lnSpc>
                <a:spcPct val="90000"/>
              </a:lnSpc>
            </a:pPr>
            <a:r>
              <a:rPr lang="en-GB" sz="3900">
                <a:ea typeface="+mj-lt"/>
                <a:cs typeface="+mj-lt"/>
              </a:rPr>
              <a:t>Output in the Kafka Consumer console</a:t>
            </a:r>
            <a:endParaRPr lang="en-US" sz="3900"/>
          </a:p>
        </p:txBody>
      </p:sp>
      <p:pic>
        <p:nvPicPr>
          <p:cNvPr id="5" name="Picture 5" descr="Text&#10;&#10;Description automatically generated">
            <a:extLst>
              <a:ext uri="{FF2B5EF4-FFF2-40B4-BE49-F238E27FC236}">
                <a16:creationId xmlns:a16="http://schemas.microsoft.com/office/drawing/2014/main" id="{E74E84FE-FF02-5D3D-1B1A-7C0EA531EF26}"/>
              </a:ext>
            </a:extLst>
          </p:cNvPr>
          <p:cNvPicPr>
            <a:picLocks noChangeAspect="1"/>
          </p:cNvPicPr>
          <p:nvPr/>
        </p:nvPicPr>
        <p:blipFill>
          <a:blip r:embed="rId3"/>
          <a:stretch>
            <a:fillRect/>
          </a:stretch>
        </p:blipFill>
        <p:spPr>
          <a:xfrm>
            <a:off x="317626" y="1647546"/>
            <a:ext cx="11638400" cy="4989227"/>
          </a:xfrm>
          <a:prstGeom prst="rect">
            <a:avLst/>
          </a:prstGeom>
        </p:spPr>
      </p:pic>
    </p:spTree>
    <p:extLst>
      <p:ext uri="{BB962C8B-B14F-4D97-AF65-F5344CB8AC3E}">
        <p14:creationId xmlns:p14="http://schemas.microsoft.com/office/powerpoint/2010/main" val="1444824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883EB-B026-19F5-8A09-23215A41E0AC}"/>
              </a:ext>
            </a:extLst>
          </p:cNvPr>
          <p:cNvSpPr>
            <a:spLocks noGrp="1"/>
          </p:cNvSpPr>
          <p:nvPr>
            <p:ph type="title"/>
          </p:nvPr>
        </p:nvSpPr>
        <p:spPr>
          <a:xfrm>
            <a:off x="314807" y="452718"/>
            <a:ext cx="11226896" cy="1400530"/>
          </a:xfrm>
        </p:spPr>
        <p:txBody>
          <a:bodyPr/>
          <a:lstStyle/>
          <a:p>
            <a:r>
              <a:rPr lang="en-GB" dirty="0">
                <a:ea typeface="+mj-lt"/>
                <a:cs typeface="+mj-lt"/>
              </a:rPr>
              <a:t>Output in the Kafka Consumer console</a:t>
            </a:r>
          </a:p>
          <a:p>
            <a:endParaRPr lang="en-GB" dirty="0"/>
          </a:p>
        </p:txBody>
      </p:sp>
      <p:pic>
        <p:nvPicPr>
          <p:cNvPr id="4" name="Picture 4" descr="Text&#10;&#10;Description automatically generated">
            <a:extLst>
              <a:ext uri="{FF2B5EF4-FFF2-40B4-BE49-F238E27FC236}">
                <a16:creationId xmlns:a16="http://schemas.microsoft.com/office/drawing/2014/main" id="{0226BBF5-A3A9-C97D-4ADC-5EAEC8C22071}"/>
              </a:ext>
            </a:extLst>
          </p:cNvPr>
          <p:cNvPicPr>
            <a:picLocks noGrp="1" noChangeAspect="1"/>
          </p:cNvPicPr>
          <p:nvPr>
            <p:ph idx="1"/>
          </p:nvPr>
        </p:nvPicPr>
        <p:blipFill>
          <a:blip r:embed="rId2"/>
          <a:stretch>
            <a:fillRect/>
          </a:stretch>
        </p:blipFill>
        <p:spPr>
          <a:xfrm>
            <a:off x="521009" y="1357180"/>
            <a:ext cx="11494343" cy="5255653"/>
          </a:xfrm>
        </p:spPr>
      </p:pic>
    </p:spTree>
    <p:extLst>
      <p:ext uri="{BB962C8B-B14F-4D97-AF65-F5344CB8AC3E}">
        <p14:creationId xmlns:p14="http://schemas.microsoft.com/office/powerpoint/2010/main" val="1910651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87B8E-E488-B7F4-07AA-932F12A5B124}"/>
              </a:ext>
            </a:extLst>
          </p:cNvPr>
          <p:cNvSpPr>
            <a:spLocks noGrp="1"/>
          </p:cNvSpPr>
          <p:nvPr>
            <p:ph type="title"/>
          </p:nvPr>
        </p:nvSpPr>
        <p:spPr/>
        <p:txBody>
          <a:bodyPr/>
          <a:lstStyle/>
          <a:p>
            <a:r>
              <a:rPr lang="en-US" dirty="0"/>
              <a:t>Future Work :</a:t>
            </a:r>
          </a:p>
        </p:txBody>
      </p:sp>
      <p:sp>
        <p:nvSpPr>
          <p:cNvPr id="3" name="Content Placeholder 2">
            <a:extLst>
              <a:ext uri="{FF2B5EF4-FFF2-40B4-BE49-F238E27FC236}">
                <a16:creationId xmlns:a16="http://schemas.microsoft.com/office/drawing/2014/main" id="{C49FB3D3-ED60-AC0C-9543-A15758246A7D}"/>
              </a:ext>
            </a:extLst>
          </p:cNvPr>
          <p:cNvSpPr>
            <a:spLocks noGrp="1"/>
          </p:cNvSpPr>
          <p:nvPr>
            <p:ph idx="1"/>
          </p:nvPr>
        </p:nvSpPr>
        <p:spPr>
          <a:xfrm>
            <a:off x="766428" y="1347066"/>
            <a:ext cx="10903677" cy="4901333"/>
          </a:xfrm>
        </p:spPr>
        <p:txBody>
          <a:bodyPr vert="horz" lIns="91440" tIns="45720" rIns="91440" bIns="45720" rtlCol="0" anchor="t">
            <a:normAutofit/>
          </a:bodyPr>
          <a:lstStyle/>
          <a:p>
            <a:r>
              <a:rPr lang="en-US" dirty="0"/>
              <a:t>Due to the time constraint, we majorly focused on </a:t>
            </a:r>
            <a:r>
              <a:rPr lang="en-US"/>
              <a:t>Kafka</a:t>
            </a:r>
            <a:r>
              <a:rPr lang="en-US" dirty="0"/>
              <a:t> producer and consumer implementation.</a:t>
            </a:r>
          </a:p>
          <a:p>
            <a:r>
              <a:rPr lang="en-US" dirty="0"/>
              <a:t>In future, we would like to design the front end for our project.</a:t>
            </a:r>
          </a:p>
        </p:txBody>
      </p:sp>
    </p:spTree>
    <p:extLst>
      <p:ext uri="{BB962C8B-B14F-4D97-AF65-F5344CB8AC3E}">
        <p14:creationId xmlns:p14="http://schemas.microsoft.com/office/powerpoint/2010/main" val="30644684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8194E-B664-93CE-CDAC-894F0257DCB6}"/>
              </a:ext>
            </a:extLst>
          </p:cNvPr>
          <p:cNvSpPr>
            <a:spLocks noGrp="1"/>
          </p:cNvSpPr>
          <p:nvPr>
            <p:ph type="title"/>
          </p:nvPr>
        </p:nvSpPr>
        <p:spPr/>
        <p:txBody>
          <a:bodyPr/>
          <a:lstStyle/>
          <a:p>
            <a:r>
              <a:rPr lang="en-US"/>
              <a:t>Conclusion:</a:t>
            </a:r>
            <a:endParaRPr lang="en-US" dirty="0"/>
          </a:p>
        </p:txBody>
      </p:sp>
      <p:sp>
        <p:nvSpPr>
          <p:cNvPr id="3" name="Content Placeholder 2">
            <a:extLst>
              <a:ext uri="{FF2B5EF4-FFF2-40B4-BE49-F238E27FC236}">
                <a16:creationId xmlns:a16="http://schemas.microsoft.com/office/drawing/2014/main" id="{CE3A34A8-0EC0-B1C2-3F13-C04380C1B90F}"/>
              </a:ext>
            </a:extLst>
          </p:cNvPr>
          <p:cNvSpPr>
            <a:spLocks noGrp="1"/>
          </p:cNvSpPr>
          <p:nvPr>
            <p:ph idx="1"/>
          </p:nvPr>
        </p:nvSpPr>
        <p:spPr>
          <a:xfrm>
            <a:off x="798512" y="1379150"/>
            <a:ext cx="10598877" cy="4869249"/>
          </a:xfrm>
        </p:spPr>
        <p:txBody>
          <a:bodyPr/>
          <a:lstStyle/>
          <a:p>
            <a:r>
              <a:rPr lang="en-US"/>
              <a:t>In the case of flight alerts, Kafka may be used to interact with numerous data sources (like flight data providers), process the data, and send alerts via a variety of channels (including email, SMS, and mobile apps).</a:t>
            </a:r>
          </a:p>
          <a:p>
            <a:r>
              <a:rPr lang="en-US"/>
              <a:t>Large amounts of data can be managed while ensuring that notifications are sent quickly and effectively by using Kafka.</a:t>
            </a:r>
          </a:p>
          <a:p>
            <a:r>
              <a:rPr lang="en-US"/>
              <a:t>In addition, the fault-tolerant architecture of Kafka can help to ensure that alerts are not lost as a result of disruptions or system failures.</a:t>
            </a:r>
          </a:p>
          <a:p>
            <a:r>
              <a:rPr lang="en-US"/>
              <a:t>Overall, adopting Kafka for flight alerts can assist to increase the precision and timeliness of alerts improving consumer happiness and operational effectiveness for airlines and other airline stakeholders.</a:t>
            </a:r>
            <a:endParaRPr lang="en-US" dirty="0"/>
          </a:p>
        </p:txBody>
      </p:sp>
    </p:spTree>
    <p:extLst>
      <p:ext uri="{BB962C8B-B14F-4D97-AF65-F5344CB8AC3E}">
        <p14:creationId xmlns:p14="http://schemas.microsoft.com/office/powerpoint/2010/main" val="3374394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39F687FE-8F7D-3109-AAA3-F7381AD04664}"/>
              </a:ext>
            </a:extLst>
          </p:cNvPr>
          <p:cNvPicPr>
            <a:picLocks noChangeAspect="1"/>
          </p:cNvPicPr>
          <p:nvPr/>
        </p:nvPicPr>
        <p:blipFill>
          <a:blip r:embed="rId2"/>
          <a:stretch>
            <a:fillRect/>
          </a:stretch>
        </p:blipFill>
        <p:spPr>
          <a:xfrm>
            <a:off x="1" y="-6015"/>
            <a:ext cx="12191998" cy="6862008"/>
          </a:xfrm>
          <a:prstGeom prst="rect">
            <a:avLst/>
          </a:prstGeom>
        </p:spPr>
      </p:pic>
    </p:spTree>
    <p:extLst>
      <p:ext uri="{BB962C8B-B14F-4D97-AF65-F5344CB8AC3E}">
        <p14:creationId xmlns:p14="http://schemas.microsoft.com/office/powerpoint/2010/main" val="3636531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5" name="Picture 44">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7" name="Oval 46">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9" name="Picture 48">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1" name="Picture 50">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53" name="Rectangle 52">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D24E0A1-8DBD-0F2E-35A6-7A04398D6C10}"/>
              </a:ext>
            </a:extLst>
          </p:cNvPr>
          <p:cNvSpPr>
            <a:spLocks noGrp="1"/>
          </p:cNvSpPr>
          <p:nvPr>
            <p:ph type="title"/>
          </p:nvPr>
        </p:nvSpPr>
        <p:spPr>
          <a:xfrm>
            <a:off x="377710" y="629266"/>
            <a:ext cx="5066702" cy="1641987"/>
          </a:xfrm>
        </p:spPr>
        <p:txBody>
          <a:bodyPr vert="horz" lIns="91440" tIns="45720" rIns="91440" bIns="45720" rtlCol="0" anchor="t">
            <a:normAutofit/>
          </a:bodyPr>
          <a:lstStyle/>
          <a:p>
            <a:r>
              <a:rPr lang="en-US" sz="4200">
                <a:solidFill>
                  <a:schemeClr val="tx1"/>
                </a:solidFill>
              </a:rPr>
              <a:t>Project Idea:</a:t>
            </a:r>
          </a:p>
        </p:txBody>
      </p:sp>
      <p:sp>
        <p:nvSpPr>
          <p:cNvPr id="55" name="Rectangle 54">
            <a:extLst>
              <a:ext uri="{FF2B5EF4-FFF2-40B4-BE49-F238E27FC236}">
                <a16:creationId xmlns:a16="http://schemas.microsoft.com/office/drawing/2014/main" id="{AA047838-7F9E-43CF-A116-26E7AAA8F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 Placeholder 2">
            <a:extLst>
              <a:ext uri="{FF2B5EF4-FFF2-40B4-BE49-F238E27FC236}">
                <a16:creationId xmlns:a16="http://schemas.microsoft.com/office/drawing/2014/main" id="{F022C998-262E-3036-4AD7-F4C9FFA7C010}"/>
              </a:ext>
            </a:extLst>
          </p:cNvPr>
          <p:cNvSpPr>
            <a:spLocks noGrp="1"/>
          </p:cNvSpPr>
          <p:nvPr>
            <p:ph type="body" sz="half" idx="2"/>
          </p:nvPr>
        </p:nvSpPr>
        <p:spPr>
          <a:xfrm>
            <a:off x="311905" y="-577309"/>
            <a:ext cx="10822221" cy="5508353"/>
          </a:xfrm>
        </p:spPr>
        <p:txBody>
          <a:bodyPr vert="horz" lIns="91440" tIns="45720" rIns="91440" bIns="45720" rtlCol="0">
            <a:normAutofit/>
          </a:bodyPr>
          <a:lstStyle/>
          <a:p>
            <a:r>
              <a:rPr lang="en-US" sz="2000"/>
              <a:t>The idea of the project is to implement an end-to-end use case to Send Alerts About the respective Flight Details by using Kafka as the streaming platform. </a:t>
            </a:r>
          </a:p>
        </p:txBody>
      </p:sp>
      <p:pic>
        <p:nvPicPr>
          <p:cNvPr id="6" name="Picture 6" descr="Graphical user interface, application, chat or text message&#10;&#10;Description automatically generated">
            <a:extLst>
              <a:ext uri="{FF2B5EF4-FFF2-40B4-BE49-F238E27FC236}">
                <a16:creationId xmlns:a16="http://schemas.microsoft.com/office/drawing/2014/main" id="{00998164-81C1-EC92-813D-61C411FB3C75}"/>
              </a:ext>
            </a:extLst>
          </p:cNvPr>
          <p:cNvPicPr>
            <a:picLocks noChangeAspect="1"/>
          </p:cNvPicPr>
          <p:nvPr/>
        </p:nvPicPr>
        <p:blipFill>
          <a:blip r:embed="rId7"/>
          <a:stretch>
            <a:fillRect/>
          </a:stretch>
        </p:blipFill>
        <p:spPr>
          <a:xfrm>
            <a:off x="1099427" y="3143708"/>
            <a:ext cx="3513221" cy="3226366"/>
          </a:xfrm>
          <a:prstGeom prst="rect">
            <a:avLst/>
          </a:prstGeom>
        </p:spPr>
      </p:pic>
      <p:pic>
        <p:nvPicPr>
          <p:cNvPr id="7" name="Picture 7" descr="Graphical user interface, text, application, chat or text message&#10;&#10;Description automatically generated">
            <a:extLst>
              <a:ext uri="{FF2B5EF4-FFF2-40B4-BE49-F238E27FC236}">
                <a16:creationId xmlns:a16="http://schemas.microsoft.com/office/drawing/2014/main" id="{D41538DE-21D6-A30F-F441-97E17856ADF7}"/>
              </a:ext>
            </a:extLst>
          </p:cNvPr>
          <p:cNvPicPr>
            <a:picLocks noChangeAspect="1"/>
          </p:cNvPicPr>
          <p:nvPr/>
        </p:nvPicPr>
        <p:blipFill>
          <a:blip r:embed="rId8"/>
          <a:stretch>
            <a:fillRect/>
          </a:stretch>
        </p:blipFill>
        <p:spPr>
          <a:xfrm>
            <a:off x="6093417" y="3098169"/>
            <a:ext cx="5339166" cy="3283458"/>
          </a:xfrm>
          <a:prstGeom prst="rect">
            <a:avLst/>
          </a:prstGeom>
        </p:spPr>
      </p:pic>
    </p:spTree>
    <p:extLst>
      <p:ext uri="{BB962C8B-B14F-4D97-AF65-F5344CB8AC3E}">
        <p14:creationId xmlns:p14="http://schemas.microsoft.com/office/powerpoint/2010/main" val="500369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10EDF-0FEE-DD52-9E29-FC3071ACFECB}"/>
              </a:ext>
            </a:extLst>
          </p:cNvPr>
          <p:cNvSpPr>
            <a:spLocks noGrp="1"/>
          </p:cNvSpPr>
          <p:nvPr>
            <p:ph type="title"/>
          </p:nvPr>
        </p:nvSpPr>
        <p:spPr>
          <a:xfrm>
            <a:off x="497228" y="485274"/>
            <a:ext cx="9483385" cy="2935705"/>
          </a:xfrm>
        </p:spPr>
        <p:txBody>
          <a:bodyPr/>
          <a:lstStyle/>
          <a:p>
            <a:r>
              <a:rPr lang="en-US" sz="4200"/>
              <a:t>Technical challenges:</a:t>
            </a:r>
          </a:p>
        </p:txBody>
      </p:sp>
      <p:sp>
        <p:nvSpPr>
          <p:cNvPr id="3" name="Text Placeholder 2">
            <a:extLst>
              <a:ext uri="{FF2B5EF4-FFF2-40B4-BE49-F238E27FC236}">
                <a16:creationId xmlns:a16="http://schemas.microsoft.com/office/drawing/2014/main" id="{805570E4-0255-3714-B57C-B058F7A1BE0D}"/>
              </a:ext>
            </a:extLst>
          </p:cNvPr>
          <p:cNvSpPr>
            <a:spLocks noGrp="1"/>
          </p:cNvSpPr>
          <p:nvPr>
            <p:ph type="body" sz="half" idx="2"/>
          </p:nvPr>
        </p:nvSpPr>
        <p:spPr>
          <a:xfrm>
            <a:off x="625565" y="1299411"/>
            <a:ext cx="11296142" cy="4720389"/>
          </a:xfrm>
        </p:spPr>
        <p:txBody>
          <a:bodyPr>
            <a:normAutofit/>
          </a:bodyPr>
          <a:lstStyle/>
          <a:p>
            <a:pPr algn="just"/>
            <a:r>
              <a:rPr lang="en-US" sz="2000" dirty="0"/>
              <a:t>Below are some of the technical challenges that we faced during our project implementation :</a:t>
            </a:r>
            <a:endParaRPr lang="en-US" dirty="0"/>
          </a:p>
          <a:p>
            <a:pPr marL="285750" indent="-285750" algn="just">
              <a:buFont typeface="Wingdings" panose="05000000000000000000" pitchFamily="2" charset="2"/>
              <a:buChar char="Ø"/>
            </a:pPr>
            <a:r>
              <a:rPr lang="en-US" sz="2000" dirty="0"/>
              <a:t>Learnt about Zookeeper and its configuration. </a:t>
            </a:r>
          </a:p>
          <a:p>
            <a:pPr marL="285750" indent="-285750" algn="just">
              <a:buFont typeface="Wingdings" panose="05000000000000000000" pitchFamily="2" charset="2"/>
              <a:buChar char="Ø"/>
            </a:pPr>
            <a:r>
              <a:rPr lang="en-US" sz="2000" dirty="0"/>
              <a:t>Learnt and enhanced knowledge on Kafka Streaming Platform. Gained a good amount of knowledge on Kafka producer and consumer  properties which defines the behavior of the Kafka producer and consumer.</a:t>
            </a:r>
          </a:p>
          <a:p>
            <a:pPr marL="285750" indent="-285750" algn="just">
              <a:buFont typeface="Wingdings" panose="05000000000000000000" pitchFamily="2" charset="2"/>
              <a:buChar char="Ø"/>
            </a:pPr>
            <a:r>
              <a:rPr lang="en-US" sz="2000" dirty="0"/>
              <a:t>Faced the challenge to form a connection between the database and Kafka producer to send messages for each topic.</a:t>
            </a:r>
          </a:p>
          <a:p>
            <a:pPr marL="285750" indent="-285750" algn="just">
              <a:buFont typeface="Wingdings" panose="05000000000000000000" pitchFamily="2" charset="2"/>
              <a:buChar char="Ø"/>
            </a:pPr>
            <a:r>
              <a:rPr lang="en-US" sz="2000" dirty="0"/>
              <a:t>Faced the challenge to calculate the time when Kafka producer sends a message to the topic.</a:t>
            </a:r>
          </a:p>
          <a:p>
            <a:pPr algn="just"/>
            <a:endParaRPr lang="en-US" sz="2000" dirty="0"/>
          </a:p>
          <a:p>
            <a:pPr marL="285750" indent="-285750">
              <a:buFont typeface="Wingdings" panose="05000000000000000000" pitchFamily="2" charset="2"/>
              <a:buChar char="Ø"/>
            </a:pPr>
            <a:endParaRPr lang="en-US" dirty="0"/>
          </a:p>
        </p:txBody>
      </p:sp>
    </p:spTree>
    <p:extLst>
      <p:ext uri="{BB962C8B-B14F-4D97-AF65-F5344CB8AC3E}">
        <p14:creationId xmlns:p14="http://schemas.microsoft.com/office/powerpoint/2010/main" val="3319509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B05FD-D596-982F-9C38-17503791CC93}"/>
              </a:ext>
            </a:extLst>
          </p:cNvPr>
          <p:cNvSpPr>
            <a:spLocks noGrp="1"/>
          </p:cNvSpPr>
          <p:nvPr>
            <p:ph type="title"/>
          </p:nvPr>
        </p:nvSpPr>
        <p:spPr/>
        <p:txBody>
          <a:bodyPr/>
          <a:lstStyle/>
          <a:p>
            <a:r>
              <a:rPr lang="en-US"/>
              <a:t>Solution Path:</a:t>
            </a:r>
            <a:br>
              <a:rPr lang="en-US"/>
            </a:br>
            <a:endParaRPr lang="en-US" dirty="0"/>
          </a:p>
        </p:txBody>
      </p:sp>
      <p:sp>
        <p:nvSpPr>
          <p:cNvPr id="3" name="Content Placeholder 2">
            <a:extLst>
              <a:ext uri="{FF2B5EF4-FFF2-40B4-BE49-F238E27FC236}">
                <a16:creationId xmlns:a16="http://schemas.microsoft.com/office/drawing/2014/main" id="{C46C9EF5-126C-6A42-08CA-CC1AB43E0EF5}"/>
              </a:ext>
            </a:extLst>
          </p:cNvPr>
          <p:cNvSpPr>
            <a:spLocks noGrp="1"/>
          </p:cNvSpPr>
          <p:nvPr>
            <p:ph idx="1"/>
          </p:nvPr>
        </p:nvSpPr>
        <p:spPr>
          <a:xfrm>
            <a:off x="662155" y="1411235"/>
            <a:ext cx="11489213" cy="4837164"/>
          </a:xfrm>
        </p:spPr>
        <p:txBody>
          <a:bodyPr vert="horz" lIns="91440" tIns="45720" rIns="91440" bIns="45720" rtlCol="0" anchor="t">
            <a:normAutofit/>
          </a:bodyPr>
          <a:lstStyle/>
          <a:p>
            <a:r>
              <a:rPr lang="en-US">
                <a:latin typeface="+mn-lt"/>
              </a:rPr>
              <a:t>When we choose this project, we came across different technologies like Traditional messaging systems, Databases, File-Based storage.</a:t>
            </a:r>
          </a:p>
          <a:p>
            <a:r>
              <a:rPr lang="en-US">
                <a:latin typeface="+mn-lt"/>
              </a:rPr>
              <a:t>Kafka appears to be better suitable for issuing alerts in real-time when compared to the above-mentioned technologies because it can handle large amounts of data and is designed to be extremely scalable.</a:t>
            </a:r>
            <a:endParaRPr lang="en-US" dirty="0">
              <a:latin typeface="+mn-lt"/>
            </a:endParaRPr>
          </a:p>
        </p:txBody>
      </p:sp>
    </p:spTree>
    <p:extLst>
      <p:ext uri="{BB962C8B-B14F-4D97-AF65-F5344CB8AC3E}">
        <p14:creationId xmlns:p14="http://schemas.microsoft.com/office/powerpoint/2010/main" val="2463492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0005D-EE12-C018-973D-09A56B654C7A}"/>
              </a:ext>
            </a:extLst>
          </p:cNvPr>
          <p:cNvSpPr>
            <a:spLocks noGrp="1"/>
          </p:cNvSpPr>
          <p:nvPr>
            <p:ph type="title"/>
          </p:nvPr>
        </p:nvSpPr>
        <p:spPr>
          <a:xfrm>
            <a:off x="488948" y="240631"/>
            <a:ext cx="9098374" cy="1740569"/>
          </a:xfrm>
        </p:spPr>
        <p:txBody>
          <a:bodyPr/>
          <a:lstStyle/>
          <a:p>
            <a:r>
              <a:rPr lang="en-US" sz="4200"/>
              <a:t>What is Zookeeper?</a:t>
            </a:r>
          </a:p>
        </p:txBody>
      </p:sp>
      <p:sp>
        <p:nvSpPr>
          <p:cNvPr id="3" name="Text Placeholder 2">
            <a:extLst>
              <a:ext uri="{FF2B5EF4-FFF2-40B4-BE49-F238E27FC236}">
                <a16:creationId xmlns:a16="http://schemas.microsoft.com/office/drawing/2014/main" id="{50D43D0F-C1CC-006E-98CD-8F2DAB6E1A01}"/>
              </a:ext>
            </a:extLst>
          </p:cNvPr>
          <p:cNvSpPr>
            <a:spLocks noGrp="1"/>
          </p:cNvSpPr>
          <p:nvPr>
            <p:ph type="body" sz="half" idx="2"/>
          </p:nvPr>
        </p:nvSpPr>
        <p:spPr>
          <a:xfrm>
            <a:off x="488947" y="550606"/>
            <a:ext cx="10702584" cy="2362200"/>
          </a:xfrm>
        </p:spPr>
        <p:txBody>
          <a:bodyPr/>
          <a:lstStyle/>
          <a:p>
            <a:pPr algn="just"/>
            <a:r>
              <a:rPr lang="en-US" sz="2000" b="0" i="0" dirty="0">
                <a:effectLst/>
                <a:latin typeface="+mn-lt"/>
              </a:rPr>
              <a:t>Zookeeper is a distributed coordination service that is used by Kafka to manage and maintain its cluster state. Zookeeper is a separate system from Kafka, but it is critical for Kafka to function properly.</a:t>
            </a:r>
            <a:endParaRPr lang="en-US" dirty="0">
              <a:latin typeface="+mn-lt"/>
            </a:endParaRPr>
          </a:p>
        </p:txBody>
      </p:sp>
      <p:pic>
        <p:nvPicPr>
          <p:cNvPr id="4" name="Picture 4">
            <a:extLst>
              <a:ext uri="{FF2B5EF4-FFF2-40B4-BE49-F238E27FC236}">
                <a16:creationId xmlns:a16="http://schemas.microsoft.com/office/drawing/2014/main" id="{076B2896-07AB-81E6-494F-28290887006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8171" y="2595715"/>
            <a:ext cx="9049150" cy="3936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367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906821-3ED8-D2FA-8B6E-5E2DF4D1548C}"/>
              </a:ext>
            </a:extLst>
          </p:cNvPr>
          <p:cNvSpPr txBox="1"/>
          <p:nvPr/>
        </p:nvSpPr>
        <p:spPr>
          <a:xfrm>
            <a:off x="543363" y="1545735"/>
            <a:ext cx="11339955"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Wingdings"/>
              <a:buChar char="Ø"/>
            </a:pPr>
            <a:r>
              <a:rPr lang="en-US" sz="2000" dirty="0"/>
              <a:t>Apache Kafka is a distributed publish-subscribe messaging system and a robust queue that can handle a high volume of data and enables us to pass messages from one end-point to another. </a:t>
            </a:r>
            <a:endParaRPr lang="en-US" dirty="0"/>
          </a:p>
          <a:p>
            <a:pPr algn="just"/>
            <a:endParaRPr lang="en-US" sz="2000" dirty="0"/>
          </a:p>
          <a:p>
            <a:pPr marL="285750" indent="-285750" algn="just">
              <a:buFont typeface="Wingdings"/>
              <a:buChar char="Ø"/>
            </a:pPr>
            <a:r>
              <a:rPr lang="en-US" sz="2000" dirty="0"/>
              <a:t>Kafka is suitable for both offline and online message consumption. </a:t>
            </a:r>
          </a:p>
          <a:p>
            <a:pPr marL="285750" indent="-285750" algn="just">
              <a:buFont typeface="Wingdings"/>
              <a:buChar char="Ø"/>
            </a:pPr>
            <a:endParaRPr lang="en-US" sz="2000" dirty="0"/>
          </a:p>
          <a:p>
            <a:pPr marL="285750" indent="-285750" algn="just">
              <a:buFont typeface="Wingdings"/>
              <a:buChar char="Ø"/>
            </a:pPr>
            <a:r>
              <a:rPr lang="en-US" sz="2000" dirty="0"/>
              <a:t>Kafka messages are persisted on the disk and replicated within the cluster to prevent data loss. </a:t>
            </a:r>
          </a:p>
          <a:p>
            <a:pPr algn="just"/>
            <a:endParaRPr lang="en-US" sz="2000" dirty="0"/>
          </a:p>
          <a:p>
            <a:pPr marL="285750" indent="-285750" algn="just">
              <a:buFont typeface="Wingdings"/>
              <a:buChar char="Ø"/>
            </a:pPr>
            <a:r>
              <a:rPr lang="en-US" sz="2000" dirty="0"/>
              <a:t>Kafka is built on top of the </a:t>
            </a:r>
            <a:r>
              <a:rPr lang="en-US" sz="2000" dirty="0" err="1"/>
              <a:t>ZooKeeper</a:t>
            </a:r>
            <a:r>
              <a:rPr lang="en-US" sz="2000" dirty="0"/>
              <a:t> synchronization service. </a:t>
            </a:r>
          </a:p>
        </p:txBody>
      </p:sp>
      <p:sp>
        <p:nvSpPr>
          <p:cNvPr id="3" name="TextBox 2">
            <a:extLst>
              <a:ext uri="{FF2B5EF4-FFF2-40B4-BE49-F238E27FC236}">
                <a16:creationId xmlns:a16="http://schemas.microsoft.com/office/drawing/2014/main" id="{9DBF736F-1E09-3B72-6283-4E1E77D4527C}"/>
              </a:ext>
            </a:extLst>
          </p:cNvPr>
          <p:cNvSpPr txBox="1"/>
          <p:nvPr/>
        </p:nvSpPr>
        <p:spPr>
          <a:xfrm>
            <a:off x="538964" y="496659"/>
            <a:ext cx="6898104"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200">
                <a:latin typeface="Century Gothic"/>
                <a:cs typeface="Calibri"/>
              </a:rPr>
              <a:t>What is Kafka? </a:t>
            </a:r>
          </a:p>
        </p:txBody>
      </p:sp>
    </p:spTree>
    <p:extLst>
      <p:ext uri="{BB962C8B-B14F-4D97-AF65-F5344CB8AC3E}">
        <p14:creationId xmlns:p14="http://schemas.microsoft.com/office/powerpoint/2010/main" val="756384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243" name="Picture 9222">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244" name="Picture 9224">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9245" name="Oval 9226">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246" name="Picture 9228">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9247" name="Picture 9230">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9248" name="Rectangle 9232">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extBox 3">
            <a:extLst>
              <a:ext uri="{FF2B5EF4-FFF2-40B4-BE49-F238E27FC236}">
                <a16:creationId xmlns:a16="http://schemas.microsoft.com/office/drawing/2014/main" id="{D7130EF4-58E4-7962-8E4B-7F20B7A82754}"/>
              </a:ext>
            </a:extLst>
          </p:cNvPr>
          <p:cNvSpPr txBox="1"/>
          <p:nvPr/>
        </p:nvSpPr>
        <p:spPr>
          <a:xfrm>
            <a:off x="648930" y="629266"/>
            <a:ext cx="9252154" cy="1223983"/>
          </a:xfrm>
          <a:prstGeom prst="rect">
            <a:avLst/>
          </a:prstGeom>
        </p:spPr>
        <p:txBody>
          <a:bodyPr vert="horz" lIns="91440" tIns="45720" rIns="91440" bIns="45720" rtlCol="0" anchor="t">
            <a:normAutofit/>
          </a:bodyPr>
          <a:lstStyle/>
          <a:p>
            <a:pPr defTabSz="457200">
              <a:spcBef>
                <a:spcPct val="0"/>
              </a:spcBef>
              <a:spcAft>
                <a:spcPts val="600"/>
              </a:spcAft>
            </a:pPr>
            <a:r>
              <a:rPr lang="en-US" sz="4200" b="0" i="0" kern="1200" dirty="0">
                <a:solidFill>
                  <a:schemeClr val="tx2"/>
                </a:solidFill>
                <a:latin typeface="+mj-lt"/>
                <a:ea typeface="+mj-ea"/>
                <a:cs typeface="+mj-cs"/>
              </a:rPr>
              <a:t>Kafka Producer/Consumer</a:t>
            </a:r>
          </a:p>
        </p:txBody>
      </p:sp>
      <p:sp>
        <p:nvSpPr>
          <p:cNvPr id="2" name="TextBox 1">
            <a:extLst>
              <a:ext uri="{FF2B5EF4-FFF2-40B4-BE49-F238E27FC236}">
                <a16:creationId xmlns:a16="http://schemas.microsoft.com/office/drawing/2014/main" id="{3DE61A89-4F0E-E657-CBCC-684A0FCF1193}"/>
              </a:ext>
            </a:extLst>
          </p:cNvPr>
          <p:cNvSpPr txBox="1"/>
          <p:nvPr/>
        </p:nvSpPr>
        <p:spPr>
          <a:xfrm>
            <a:off x="763589" y="1600200"/>
            <a:ext cx="4678132" cy="464819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defTabSz="457200">
              <a:lnSpc>
                <a:spcPct val="90000"/>
              </a:lnSpc>
              <a:spcBef>
                <a:spcPts val="1000"/>
              </a:spcBef>
              <a:buClr>
                <a:schemeClr val="bg2">
                  <a:lumMod val="40000"/>
                  <a:lumOff val="60000"/>
                </a:schemeClr>
              </a:buClr>
              <a:buSzPct val="80000"/>
              <a:buFont typeface="Wingdings 3" charset="2"/>
              <a:buChar char=""/>
            </a:pPr>
            <a:endParaRPr lang="en-US" dirty="0">
              <a:latin typeface="+mj-lt"/>
              <a:ea typeface="+mj-ea"/>
              <a:cs typeface="+mj-cs"/>
            </a:endParaRPr>
          </a:p>
          <a:p>
            <a:pPr marL="285750" indent="-285750" defTabSz="457200">
              <a:lnSpc>
                <a:spcPct val="90000"/>
              </a:lnSpc>
              <a:spcBef>
                <a:spcPts val="1000"/>
              </a:spcBef>
              <a:buClr>
                <a:schemeClr val="bg2">
                  <a:lumMod val="40000"/>
                  <a:lumOff val="60000"/>
                </a:schemeClr>
              </a:buClr>
              <a:buSzPct val="80000"/>
              <a:buFont typeface="Wingdings 3" charset="2"/>
              <a:buChar char=""/>
            </a:pPr>
            <a:r>
              <a:rPr lang="en-US" dirty="0">
                <a:latin typeface="+mj-lt"/>
                <a:ea typeface="+mj-ea"/>
                <a:cs typeface="+mj-cs"/>
              </a:rPr>
              <a:t>Producers write to Topic(s) and Consumers read from Topic(s).</a:t>
            </a:r>
          </a:p>
          <a:p>
            <a:pPr marL="285750" indent="-285750" defTabSz="457200">
              <a:lnSpc>
                <a:spcPct val="90000"/>
              </a:lnSpc>
              <a:spcBef>
                <a:spcPts val="1000"/>
              </a:spcBef>
              <a:buClr>
                <a:schemeClr val="bg2">
                  <a:lumMod val="40000"/>
                  <a:lumOff val="60000"/>
                </a:schemeClr>
              </a:buClr>
              <a:buSzPct val="80000"/>
              <a:buFont typeface="Wingdings 3" charset="2"/>
              <a:buChar char=""/>
            </a:pPr>
            <a:endParaRPr lang="en-US" dirty="0">
              <a:latin typeface="+mj-lt"/>
              <a:ea typeface="+mj-ea"/>
              <a:cs typeface="+mj-cs"/>
            </a:endParaRPr>
          </a:p>
          <a:p>
            <a:pPr marL="285750" indent="-285750" defTabSz="457200">
              <a:lnSpc>
                <a:spcPct val="90000"/>
              </a:lnSpc>
              <a:spcBef>
                <a:spcPts val="1000"/>
              </a:spcBef>
              <a:buClr>
                <a:schemeClr val="bg2">
                  <a:lumMod val="40000"/>
                  <a:lumOff val="60000"/>
                </a:schemeClr>
              </a:buClr>
              <a:buSzPct val="80000"/>
              <a:buFont typeface="Wingdings 3" charset="2"/>
              <a:buChar char=""/>
            </a:pPr>
            <a:r>
              <a:rPr lang="en-US" dirty="0">
                <a:latin typeface="+mj-lt"/>
                <a:ea typeface="+mj-ea"/>
                <a:cs typeface="+mj-cs"/>
              </a:rPr>
              <a:t>Data streams in the Kafka server are sourced from producers.​</a:t>
            </a:r>
          </a:p>
          <a:p>
            <a:pPr marL="285750" indent="-285750" defTabSz="457200">
              <a:lnSpc>
                <a:spcPct val="90000"/>
              </a:lnSpc>
              <a:spcBef>
                <a:spcPts val="1000"/>
              </a:spcBef>
              <a:buClr>
                <a:schemeClr val="bg2">
                  <a:lumMod val="40000"/>
                  <a:lumOff val="60000"/>
                </a:schemeClr>
              </a:buClr>
              <a:buSzPct val="80000"/>
              <a:buFont typeface="Wingdings 3" charset="2"/>
              <a:buChar char=""/>
            </a:pPr>
            <a:endParaRPr lang="en-US" dirty="0">
              <a:latin typeface="+mj-lt"/>
              <a:ea typeface="+mj-ea"/>
              <a:cs typeface="+mj-cs"/>
            </a:endParaRPr>
          </a:p>
          <a:p>
            <a:pPr marL="285750" indent="-285750" defTabSz="457200">
              <a:lnSpc>
                <a:spcPct val="90000"/>
              </a:lnSpc>
              <a:spcBef>
                <a:spcPts val="1000"/>
              </a:spcBef>
              <a:buClr>
                <a:schemeClr val="bg2">
                  <a:lumMod val="40000"/>
                  <a:lumOff val="60000"/>
                </a:schemeClr>
              </a:buClr>
              <a:buSzPct val="80000"/>
              <a:buFont typeface="Wingdings 3" charset="2"/>
              <a:buChar char=""/>
            </a:pPr>
            <a:r>
              <a:rPr lang="en-US" dirty="0">
                <a:latin typeface="+mj-lt"/>
                <a:ea typeface="+mj-ea"/>
                <a:cs typeface="+mj-cs"/>
              </a:rPr>
              <a:t>Customers read Kafka according to their own pattern.​</a:t>
            </a:r>
          </a:p>
          <a:p>
            <a:pPr marL="285750" indent="-285750" defTabSz="457200">
              <a:lnSpc>
                <a:spcPct val="90000"/>
              </a:lnSpc>
              <a:spcBef>
                <a:spcPts val="1000"/>
              </a:spcBef>
              <a:buClr>
                <a:schemeClr val="bg2">
                  <a:lumMod val="40000"/>
                  <a:lumOff val="60000"/>
                </a:schemeClr>
              </a:buClr>
              <a:buSzPct val="80000"/>
              <a:buFont typeface="Wingdings 3" charset="2"/>
              <a:buChar char=""/>
            </a:pPr>
            <a:endParaRPr lang="en-US" dirty="0">
              <a:latin typeface="+mj-lt"/>
              <a:ea typeface="+mj-ea"/>
              <a:cs typeface="+mj-cs"/>
            </a:endParaRPr>
          </a:p>
          <a:p>
            <a:pPr marL="285750" indent="-285750" defTabSz="457200">
              <a:lnSpc>
                <a:spcPct val="90000"/>
              </a:lnSpc>
              <a:spcBef>
                <a:spcPts val="1000"/>
              </a:spcBef>
              <a:buClr>
                <a:schemeClr val="bg2">
                  <a:lumMod val="40000"/>
                  <a:lumOff val="60000"/>
                </a:schemeClr>
              </a:buClr>
              <a:buSzPct val="80000"/>
              <a:buFont typeface="Wingdings 3" charset="2"/>
              <a:buChar char=""/>
            </a:pPr>
            <a:r>
              <a:rPr lang="en-US" dirty="0">
                <a:latin typeface="+mj-lt"/>
                <a:ea typeface="+mj-ea"/>
                <a:cs typeface="+mj-cs"/>
              </a:rPr>
              <a:t>A processor is a program that changes the data in a topic's records or entries in a Kafka cluster.​</a:t>
            </a:r>
          </a:p>
        </p:txBody>
      </p:sp>
      <p:pic>
        <p:nvPicPr>
          <p:cNvPr id="9218" name="Picture 2">
            <a:extLst>
              <a:ext uri="{FF2B5EF4-FFF2-40B4-BE49-F238E27FC236}">
                <a16:creationId xmlns:a16="http://schemas.microsoft.com/office/drawing/2014/main" id="{378C1DCD-5CDE-554E-6359-C10058AE7B4A}"/>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433457" y="1937657"/>
            <a:ext cx="5110086" cy="3605278"/>
          </a:xfrm>
          <a:prstGeom prst="rect">
            <a:avLst/>
          </a:prstGeom>
          <a:noFill/>
          <a:effectLst>
            <a:outerShdw blurRad="50800" dist="38100" dir="5400000" algn="t" rotWithShape="0">
              <a:prstClr val="black">
                <a:alpha val="43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460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BA926-DD9F-4B4D-4CC9-C1417CC64743}"/>
              </a:ext>
            </a:extLst>
          </p:cNvPr>
          <p:cNvSpPr>
            <a:spLocks noGrp="1"/>
          </p:cNvSpPr>
          <p:nvPr>
            <p:ph type="title"/>
          </p:nvPr>
        </p:nvSpPr>
        <p:spPr>
          <a:xfrm>
            <a:off x="351143" y="208547"/>
            <a:ext cx="9404723" cy="1200004"/>
          </a:xfrm>
        </p:spPr>
        <p:txBody>
          <a:bodyPr/>
          <a:lstStyle/>
          <a:p>
            <a:r>
              <a:rPr lang="en-US" dirty="0"/>
              <a:t>Approach and Results:</a:t>
            </a:r>
            <a:br>
              <a:rPr lang="en-US" dirty="0"/>
            </a:br>
            <a:endParaRPr lang="en-US" dirty="0"/>
          </a:p>
        </p:txBody>
      </p:sp>
      <p:sp>
        <p:nvSpPr>
          <p:cNvPr id="3" name="Content Placeholder 2">
            <a:extLst>
              <a:ext uri="{FF2B5EF4-FFF2-40B4-BE49-F238E27FC236}">
                <a16:creationId xmlns:a16="http://schemas.microsoft.com/office/drawing/2014/main" id="{FD83E7F9-3254-1569-69A5-3FC2A4C0C968}"/>
              </a:ext>
            </a:extLst>
          </p:cNvPr>
          <p:cNvSpPr>
            <a:spLocks noGrp="1"/>
          </p:cNvSpPr>
          <p:nvPr>
            <p:ph idx="1"/>
          </p:nvPr>
        </p:nvSpPr>
        <p:spPr>
          <a:xfrm>
            <a:off x="351143" y="1050028"/>
            <a:ext cx="10855551" cy="5045712"/>
          </a:xfrm>
        </p:spPr>
        <p:txBody>
          <a:bodyPr vert="horz" lIns="91440" tIns="45720" rIns="91440" bIns="45720" rtlCol="0" anchor="t">
            <a:normAutofit lnSpcReduction="10000"/>
          </a:bodyPr>
          <a:lstStyle/>
          <a:p>
            <a:pPr marL="0" indent="0" algn="just" fontAlgn="base">
              <a:buNone/>
            </a:pPr>
            <a:r>
              <a:rPr lang="en-US" b="0" i="0" u="none" strike="noStrike">
                <a:effectLst/>
                <a:latin typeface="+mn-lt"/>
              </a:rPr>
              <a:t> </a:t>
            </a:r>
            <a:r>
              <a:rPr lang="en-US">
                <a:latin typeface="+mn-lt"/>
              </a:rPr>
              <a:t> </a:t>
            </a:r>
            <a:endParaRPr lang="en-US"/>
          </a:p>
          <a:p>
            <a:pPr marL="0" indent="0" algn="just" fontAlgn="base">
              <a:buNone/>
            </a:pPr>
            <a:r>
              <a:rPr lang="en-US">
                <a:latin typeface="+mn-lt"/>
              </a:rPr>
              <a:t>Producer</a:t>
            </a:r>
            <a:r>
              <a:rPr lang="en-US" b="0" i="0" u="none" strike="noStrike">
                <a:effectLst/>
                <a:latin typeface="+mn-lt"/>
              </a:rPr>
              <a:t>                   </a:t>
            </a:r>
            <a:r>
              <a:rPr lang="en-US">
                <a:latin typeface="+mn-lt"/>
              </a:rPr>
              <a:t>  </a:t>
            </a:r>
            <a:r>
              <a:rPr lang="en-US" b="0" i="0" u="none" strike="noStrike">
                <a:effectLst/>
                <a:latin typeface="+mn-lt"/>
              </a:rPr>
              <a:t> Kafka server                </a:t>
            </a:r>
            <a:r>
              <a:rPr lang="en-US">
                <a:latin typeface="+mn-lt"/>
              </a:rPr>
              <a:t>       </a:t>
            </a:r>
            <a:r>
              <a:rPr lang="en-US" b="0" i="0" u="none" strike="noStrike">
                <a:effectLst/>
                <a:latin typeface="+mn-lt"/>
              </a:rPr>
              <a:t> Consumer      </a:t>
            </a:r>
            <a:r>
              <a:rPr lang="en-US" b="0" i="0">
                <a:effectLst/>
                <a:latin typeface="+mn-lt"/>
              </a:rPr>
              <a:t>​</a:t>
            </a:r>
          </a:p>
          <a:p>
            <a:pPr marL="0" indent="0" algn="just" rtl="0" fontAlgn="base">
              <a:buNone/>
            </a:pPr>
            <a:endParaRPr lang="en-US" b="0" i="0">
              <a:effectLst/>
              <a:latin typeface="+mn-lt"/>
            </a:endParaRPr>
          </a:p>
          <a:p>
            <a:pPr algn="just" rtl="0" fontAlgn="base">
              <a:buFont typeface="Wingdings" panose="05000000000000000000" pitchFamily="2" charset="2"/>
              <a:buChar char="Ø"/>
            </a:pPr>
            <a:r>
              <a:rPr lang="en-US" b="0" i="0" u="none" strike="noStrike">
                <a:effectLst/>
                <a:latin typeface="+mn-lt"/>
              </a:rPr>
              <a:t>Stored about Flight details like information about respective flights, flight discounts, flight checkin, flight delay.</a:t>
            </a:r>
          </a:p>
          <a:p>
            <a:pPr algn="just" rtl="0" fontAlgn="base">
              <a:buFont typeface="Wingdings" panose="05000000000000000000" pitchFamily="2" charset="2"/>
              <a:buChar char="Ø"/>
            </a:pPr>
            <a:r>
              <a:rPr lang="en-US">
                <a:latin typeface="+mn-lt"/>
              </a:rPr>
              <a:t>Created Kafka topics like </a:t>
            </a:r>
            <a:r>
              <a:rPr lang="en-US" err="1">
                <a:latin typeface="+mn-lt"/>
              </a:rPr>
              <a:t>flight_alert</a:t>
            </a:r>
            <a:r>
              <a:rPr lang="en-US">
                <a:latin typeface="+mn-lt"/>
              </a:rPr>
              <a:t>, </a:t>
            </a:r>
            <a:r>
              <a:rPr lang="en-US" err="1">
                <a:latin typeface="+mn-lt"/>
              </a:rPr>
              <a:t>flight_discount_alert</a:t>
            </a:r>
            <a:r>
              <a:rPr lang="en-US">
                <a:latin typeface="+mn-lt"/>
              </a:rPr>
              <a:t>, </a:t>
            </a:r>
            <a:r>
              <a:rPr lang="en-US" err="1">
                <a:latin typeface="+mn-lt"/>
              </a:rPr>
              <a:t>flight_delay_alert</a:t>
            </a:r>
            <a:r>
              <a:rPr lang="en-US">
                <a:latin typeface="+mn-lt"/>
              </a:rPr>
              <a:t>, </a:t>
            </a:r>
            <a:r>
              <a:rPr lang="en-US" err="1">
                <a:latin typeface="+mn-lt"/>
              </a:rPr>
              <a:t>flight_checkin_alert</a:t>
            </a:r>
            <a:r>
              <a:rPr lang="en-US">
                <a:latin typeface="+mn-lt"/>
              </a:rPr>
              <a:t>.</a:t>
            </a:r>
            <a:endParaRPr lang="en-US" b="0" i="0" u="none" strike="noStrike">
              <a:effectLst/>
              <a:latin typeface="+mn-lt"/>
            </a:endParaRPr>
          </a:p>
          <a:p>
            <a:pPr algn="just" rtl="0" fontAlgn="base">
              <a:buFont typeface="Wingdings" panose="05000000000000000000" pitchFamily="2" charset="2"/>
              <a:buChar char="Ø"/>
            </a:pPr>
            <a:r>
              <a:rPr lang="en-US">
                <a:latin typeface="+mn-lt"/>
              </a:rPr>
              <a:t>Created a class called </a:t>
            </a:r>
            <a:r>
              <a:rPr lang="en-US" err="1">
                <a:latin typeface="+mn-lt"/>
              </a:rPr>
              <a:t>FlightKafkaProducer</a:t>
            </a:r>
            <a:r>
              <a:rPr lang="en-US">
                <a:latin typeface="+mn-lt"/>
              </a:rPr>
              <a:t>. Here the producer collects the data from database and push the data to the respective </a:t>
            </a:r>
            <a:r>
              <a:rPr lang="en-US" err="1">
                <a:latin typeface="+mn-lt"/>
              </a:rPr>
              <a:t>kafka</a:t>
            </a:r>
            <a:r>
              <a:rPr lang="en-US">
                <a:latin typeface="+mn-lt"/>
              </a:rPr>
              <a:t> topics which can then be consumed by consumers in real time.</a:t>
            </a:r>
          </a:p>
          <a:p>
            <a:pPr algn="just" rtl="0" fontAlgn="base">
              <a:buFont typeface="Wingdings" panose="05000000000000000000" pitchFamily="2" charset="2"/>
              <a:buChar char="Ø"/>
            </a:pPr>
            <a:r>
              <a:rPr lang="en-US">
                <a:latin typeface="+mn-lt"/>
              </a:rPr>
              <a:t>In producer class, calculated the time that it would take the time to send the message to the respective </a:t>
            </a:r>
            <a:r>
              <a:rPr lang="en-US" err="1">
                <a:latin typeface="+mn-lt"/>
              </a:rPr>
              <a:t>kafka</a:t>
            </a:r>
            <a:r>
              <a:rPr lang="en-US">
                <a:latin typeface="+mn-lt"/>
              </a:rPr>
              <a:t> topic.</a:t>
            </a:r>
          </a:p>
          <a:p>
            <a:pPr algn="just" rtl="0" fontAlgn="base">
              <a:buFont typeface="Wingdings" panose="05000000000000000000" pitchFamily="2" charset="2"/>
              <a:buChar char="Ø"/>
            </a:pPr>
            <a:r>
              <a:rPr lang="en-US">
                <a:latin typeface="+mn-lt"/>
              </a:rPr>
              <a:t>Created a consumer class to subscribe the topic and read messages from one or more partitions within those topics.</a:t>
            </a:r>
          </a:p>
          <a:p>
            <a:pPr marL="0" indent="0" algn="just" rtl="0" fontAlgn="base">
              <a:buNone/>
            </a:pPr>
            <a:endParaRPr lang="en-US">
              <a:latin typeface="+mn-lt"/>
            </a:endParaRPr>
          </a:p>
          <a:p>
            <a:pPr algn="just" rtl="0" fontAlgn="base">
              <a:buFont typeface="Wingdings" panose="05000000000000000000" pitchFamily="2" charset="2"/>
              <a:buChar char="Ø"/>
            </a:pPr>
            <a:endParaRPr lang="en-US">
              <a:latin typeface="+mn-lt"/>
            </a:endParaRPr>
          </a:p>
          <a:p>
            <a:pPr algn="just" rtl="0" fontAlgn="base">
              <a:buFont typeface="Wingdings" panose="05000000000000000000" pitchFamily="2" charset="2"/>
              <a:buChar char="Ø"/>
            </a:pPr>
            <a:endParaRPr lang="en-US" b="0" i="0" u="none" strike="noStrike">
              <a:effectLst/>
              <a:latin typeface="+mn-lt"/>
            </a:endParaRPr>
          </a:p>
        </p:txBody>
      </p:sp>
      <p:sp>
        <p:nvSpPr>
          <p:cNvPr id="4" name="Arrow: Right 3">
            <a:extLst>
              <a:ext uri="{FF2B5EF4-FFF2-40B4-BE49-F238E27FC236}">
                <a16:creationId xmlns:a16="http://schemas.microsoft.com/office/drawing/2014/main" id="{65398BBC-5005-0275-11BD-FCF65D5E8B6D}"/>
              </a:ext>
            </a:extLst>
          </p:cNvPr>
          <p:cNvSpPr/>
          <p:nvPr/>
        </p:nvSpPr>
        <p:spPr>
          <a:xfrm>
            <a:off x="1768254" y="1524830"/>
            <a:ext cx="1052051" cy="255639"/>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Arrow: Right 4">
            <a:extLst>
              <a:ext uri="{FF2B5EF4-FFF2-40B4-BE49-F238E27FC236}">
                <a16:creationId xmlns:a16="http://schemas.microsoft.com/office/drawing/2014/main" id="{FF4DA052-B793-DD4D-71D3-EC16F61AE2BD}"/>
              </a:ext>
            </a:extLst>
          </p:cNvPr>
          <p:cNvSpPr/>
          <p:nvPr/>
        </p:nvSpPr>
        <p:spPr>
          <a:xfrm>
            <a:off x="4924664" y="1524831"/>
            <a:ext cx="1052051" cy="255639"/>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7938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34701-166D-8793-1E12-E21FAA3B8E5C}"/>
              </a:ext>
            </a:extLst>
          </p:cNvPr>
          <p:cNvSpPr>
            <a:spLocks noGrp="1"/>
          </p:cNvSpPr>
          <p:nvPr>
            <p:ph type="title"/>
          </p:nvPr>
        </p:nvSpPr>
        <p:spPr>
          <a:xfrm>
            <a:off x="389438" y="452718"/>
            <a:ext cx="9661396" cy="1400530"/>
          </a:xfrm>
        </p:spPr>
        <p:txBody>
          <a:bodyPr/>
          <a:lstStyle/>
          <a:p>
            <a:r>
              <a:rPr lang="en-US" dirty="0"/>
              <a:t>Process of Execution:</a:t>
            </a:r>
            <a:br>
              <a:rPr lang="en-US" dirty="0"/>
            </a:br>
            <a:endParaRPr lang="en-US" dirty="0"/>
          </a:p>
        </p:txBody>
      </p:sp>
      <p:sp>
        <p:nvSpPr>
          <p:cNvPr id="3" name="Content Placeholder 2">
            <a:extLst>
              <a:ext uri="{FF2B5EF4-FFF2-40B4-BE49-F238E27FC236}">
                <a16:creationId xmlns:a16="http://schemas.microsoft.com/office/drawing/2014/main" id="{81F3B9FB-9706-F6BE-2A8C-34F7AB61354B}"/>
              </a:ext>
            </a:extLst>
          </p:cNvPr>
          <p:cNvSpPr>
            <a:spLocks noGrp="1"/>
          </p:cNvSpPr>
          <p:nvPr>
            <p:ph idx="1"/>
          </p:nvPr>
        </p:nvSpPr>
        <p:spPr>
          <a:xfrm>
            <a:off x="493713" y="1266856"/>
            <a:ext cx="11433066" cy="5318427"/>
          </a:xfrm>
        </p:spPr>
        <p:txBody>
          <a:bodyPr vert="horz" lIns="91440" tIns="45720" rIns="91440" bIns="45720" rtlCol="0" anchor="t">
            <a:normAutofit/>
          </a:bodyPr>
          <a:lstStyle/>
          <a:p>
            <a:r>
              <a:rPr lang="en-US" dirty="0"/>
              <a:t>Initially, we need to start the Zookeeper.</a:t>
            </a:r>
          </a:p>
          <a:p>
            <a:r>
              <a:rPr lang="en-US" dirty="0"/>
              <a:t>Next we need to start the </a:t>
            </a:r>
            <a:r>
              <a:rPr lang="en-US" dirty="0" err="1"/>
              <a:t>kafka</a:t>
            </a:r>
            <a:r>
              <a:rPr lang="en-US" dirty="0"/>
              <a:t>.</a:t>
            </a:r>
          </a:p>
          <a:p>
            <a:r>
              <a:rPr lang="en-US" dirty="0"/>
              <a:t>Create the respective topics.</a:t>
            </a:r>
          </a:p>
          <a:p>
            <a:r>
              <a:rPr lang="en-US" dirty="0"/>
              <a:t>Run the </a:t>
            </a:r>
            <a:r>
              <a:rPr lang="en-US" dirty="0" err="1"/>
              <a:t>FlightKafkaConsumer</a:t>
            </a:r>
            <a:r>
              <a:rPr lang="en-US" dirty="0"/>
              <a:t> class.</a:t>
            </a:r>
          </a:p>
          <a:p>
            <a:r>
              <a:rPr lang="en-US" dirty="0"/>
              <a:t>Run the </a:t>
            </a:r>
            <a:r>
              <a:rPr lang="en-US" dirty="0" err="1"/>
              <a:t>FlightKafkaProducer</a:t>
            </a:r>
            <a:r>
              <a:rPr lang="en-US" dirty="0"/>
              <a:t> class.</a:t>
            </a:r>
          </a:p>
          <a:p>
            <a:endParaRPr lang="en-US" dirty="0"/>
          </a:p>
          <a:p>
            <a:pPr marL="0" indent="0" algn="just">
              <a:buNone/>
            </a:pPr>
            <a:r>
              <a:rPr lang="en-US" dirty="0"/>
              <a:t>As a result, Producer sends a message to the topic. Now the consumer subscribe the topic and read messages within those topics.</a:t>
            </a:r>
            <a:endParaRPr lang="en-US"/>
          </a:p>
          <a:p>
            <a:pPr marL="0" indent="0" algn="just">
              <a:buNone/>
            </a:pPr>
            <a:endParaRPr lang="en-US"/>
          </a:p>
          <a:p>
            <a:pPr marL="0" indent="0" algn="just">
              <a:buNone/>
            </a:pPr>
            <a:r>
              <a:rPr lang="en-US" dirty="0"/>
              <a:t>In both the consoles( </a:t>
            </a:r>
            <a:r>
              <a:rPr lang="en-US" dirty="0" err="1"/>
              <a:t>i.e</a:t>
            </a:r>
            <a:r>
              <a:rPr lang="en-US" dirty="0"/>
              <a:t> </a:t>
            </a:r>
            <a:r>
              <a:rPr lang="en-US" dirty="0" err="1"/>
              <a:t>FlightKafkaConsumer</a:t>
            </a:r>
            <a:r>
              <a:rPr lang="en-US" dirty="0"/>
              <a:t> and </a:t>
            </a:r>
            <a:r>
              <a:rPr lang="en-US" dirty="0" err="1"/>
              <a:t>FlightKafkaProducer</a:t>
            </a:r>
            <a:r>
              <a:rPr lang="en-US" dirty="0"/>
              <a:t>) , we can see the messages of each topic and the time taken to process in consumer class. Also, In producer class, we can see the time taken to send the message for each topic.</a:t>
            </a:r>
            <a:endParaRPr lang="en-US"/>
          </a:p>
        </p:txBody>
      </p:sp>
    </p:spTree>
    <p:extLst>
      <p:ext uri="{BB962C8B-B14F-4D97-AF65-F5344CB8AC3E}">
        <p14:creationId xmlns:p14="http://schemas.microsoft.com/office/powerpoint/2010/main" val="24994865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office theme</Template>
  <TotalTime>2535</TotalTime>
  <Words>808</Words>
  <Application>Microsoft Office PowerPoint</Application>
  <PresentationFormat>Widescreen</PresentationFormat>
  <Paragraphs>66</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Century Gothic</vt:lpstr>
      <vt:lpstr>Wingdings</vt:lpstr>
      <vt:lpstr>Wingdings 3</vt:lpstr>
      <vt:lpstr>Ion</vt:lpstr>
      <vt:lpstr>PowerPoint Presentation</vt:lpstr>
      <vt:lpstr>Project Idea:</vt:lpstr>
      <vt:lpstr>Technical challenges:</vt:lpstr>
      <vt:lpstr>Solution Path: </vt:lpstr>
      <vt:lpstr>What is Zookeeper?</vt:lpstr>
      <vt:lpstr>PowerPoint Presentation</vt:lpstr>
      <vt:lpstr>PowerPoint Presentation</vt:lpstr>
      <vt:lpstr>Approach and Results: </vt:lpstr>
      <vt:lpstr>Process of Execution: </vt:lpstr>
      <vt:lpstr>           Zookeeper Initialization</vt:lpstr>
      <vt:lpstr>Kafka Server Initialization</vt:lpstr>
      <vt:lpstr>Kafka Server Log </vt:lpstr>
      <vt:lpstr>Output in the Kafka Producer console</vt:lpstr>
      <vt:lpstr>Output in the Kafka Consumer console</vt:lpstr>
      <vt:lpstr>Output in the Kafka Consumer console </vt:lpstr>
      <vt:lpstr>Future Work :</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NAVEENREDDY NARAYANA</dc:creator>
  <cp:lastModifiedBy>Naveenreddy Narayana (nnrayana)</cp:lastModifiedBy>
  <cp:revision>197</cp:revision>
  <dcterms:created xsi:type="dcterms:W3CDTF">2023-04-15T20:00:09Z</dcterms:created>
  <dcterms:modified xsi:type="dcterms:W3CDTF">2023-04-18T18:03:37Z</dcterms:modified>
</cp:coreProperties>
</file>